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332" r:id="rId3"/>
    <p:sldId id="325" r:id="rId4"/>
    <p:sldId id="333" r:id="rId5"/>
    <p:sldId id="326" r:id="rId6"/>
    <p:sldId id="327" r:id="rId7"/>
    <p:sldId id="498" r:id="rId8"/>
    <p:sldId id="258" r:id="rId9"/>
    <p:sldId id="499" r:id="rId10"/>
    <p:sldId id="330" r:id="rId11"/>
    <p:sldId id="500" r:id="rId12"/>
    <p:sldId id="492" r:id="rId13"/>
    <p:sldId id="493" r:id="rId14"/>
    <p:sldId id="334" r:id="rId15"/>
    <p:sldId id="501" r:id="rId16"/>
    <p:sldId id="337" r:id="rId17"/>
    <p:sldId id="502" r:id="rId18"/>
    <p:sldId id="339" r:id="rId19"/>
    <p:sldId id="340" r:id="rId20"/>
    <p:sldId id="487" r:id="rId21"/>
    <p:sldId id="343" r:id="rId22"/>
    <p:sldId id="503" r:id="rId23"/>
    <p:sldId id="470" r:id="rId24"/>
    <p:sldId id="298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E098C-C2B2-472C-9728-F51906A9149D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3CF9D-4898-48EE-B3C3-189DD21EB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80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211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80000" y="4438836"/>
            <a:ext cx="11232000" cy="1771848"/>
          </a:xfrm>
        </p:spPr>
        <p:txBody>
          <a:bodyPr anchor="b" anchorCtr="0"/>
          <a:lstStyle>
            <a:lvl1pPr>
              <a:spcBef>
                <a:spcPts val="0"/>
              </a:spcBef>
              <a:defRPr sz="16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you can enter a caption for the photo here.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2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F3F68318-33E8-C346-A4D6-FB3D4EB97184}" type="datetime1">
              <a:rPr lang="en-ZA" smtClean="0">
                <a:solidFill>
                  <a:prstClr val="white"/>
                </a:solidFill>
              </a:rPr>
              <a:pPr/>
              <a:t>2020/06/08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1371732" y="6552000"/>
            <a:ext cx="340269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75C98292-3D9A-421B-B307-DC2AE3C5CEA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458478" y="368249"/>
            <a:ext cx="1250700" cy="358875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6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8" y="1836967"/>
            <a:ext cx="11232001" cy="3010244"/>
          </a:xfrm>
        </p:spPr>
        <p:txBody>
          <a:bodyPr anchor="b" anchorCtr="0"/>
          <a:lstStyle>
            <a:lvl1pPr algn="l">
              <a:defRPr sz="4000" spc="-1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7" y="4864967"/>
            <a:ext cx="11231999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D7210472-9995-5941-AC6E-0AF1993DA336}" type="datetime1">
              <a:rPr lang="en-ZA" smtClean="0">
                <a:solidFill>
                  <a:prstClr val="white"/>
                </a:solidFill>
              </a:rPr>
              <a:pPr/>
              <a:t>2020/06/08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@SageGroupZA          |           #SageBPCon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9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87680" y="365760"/>
            <a:ext cx="9895392" cy="1001184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480006" y="1366945"/>
            <a:ext cx="4740071" cy="50424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5397629" y="1363438"/>
            <a:ext cx="6314377" cy="5045991"/>
          </a:xfrm>
        </p:spPr>
        <p:txBody>
          <a:bodyPr/>
          <a:lstStyle>
            <a:lvl1pPr>
              <a:spcBef>
                <a:spcPts val="0"/>
              </a:spcBef>
              <a:defRPr sz="3200" b="0" spc="-100" baseline="0">
                <a:solidFill>
                  <a:srgbClr val="ED1C5F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remember to resize text based on size of quote or copy.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E1C84F4-270C-2249-89D9-A705BDADDAAB}" type="datetime1">
              <a:rPr lang="en-ZA" smtClean="0"/>
              <a:pPr/>
              <a:t>2020/06/08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@SageGroupZA          |           #SageBPCon</a:t>
            </a:r>
          </a:p>
        </p:txBody>
      </p:sp>
    </p:spTree>
    <p:extLst>
      <p:ext uri="{BB962C8B-B14F-4D97-AF65-F5344CB8AC3E}">
        <p14:creationId xmlns:p14="http://schemas.microsoft.com/office/powerpoint/2010/main" val="159255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2007A7-97F3-434D-A926-C6BE43B7B6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B28E94-378C-4151-8EB2-EBF47B5468B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81000" y="4800600"/>
            <a:ext cx="11430000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1" baseline="0">
                <a:solidFill>
                  <a:srgbClr val="00F5E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Sage 300 Web SDK 2021.0 Overview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3D9E8DA-5298-4694-A784-1DFAC55D25E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81000" y="5715001"/>
            <a:ext cx="11430000" cy="7176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 spc="-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9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John Thomas (JT)</a:t>
            </a:r>
          </a:p>
          <a:p>
            <a:fld id="{D3781EA3-206E-BA46-A873-8FA70EFF2C05}" type="datetime1">
              <a:rPr lang="en-US" smtClean="0"/>
              <a:pPr/>
              <a:t>6/8/2020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7E95E-B5BE-4DDE-8DEE-F3C1C1AD8F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5486400" y="365761"/>
            <a:ext cx="1236488" cy="473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02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C18C-13DC-4544-B4CF-3D58AB75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EF448-1647-4263-9E9B-412F07EA8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D3354-71EE-434F-B7DE-A3ADBFB1C7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332746-7E82-4CD0-A240-ED6FD4FA81FB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3C020-8F25-4B60-9192-752F0D2F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0EAC6-4E16-4C60-B121-3BCA22F7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0A5AC0-96EE-4AEC-B957-311C212D9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70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80000" y="374377"/>
            <a:ext cx="9895392" cy="10011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0000" y="1375561"/>
            <a:ext cx="11232000" cy="50334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0440689" y="6552000"/>
            <a:ext cx="931043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fld id="{2AE6851E-022E-D141-8BE0-1745E9557F71}" type="datetime1">
              <a:rPr lang="en-ZA" smtClean="0"/>
              <a:pPr/>
              <a:t>2020/06/08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371732" y="6552000"/>
            <a:ext cx="340269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700">
                <a:solidFill>
                  <a:srgbClr val="A6A6A6"/>
                </a:solidFill>
              </a:defRPr>
            </a:lvl1pPr>
          </a:lstStyle>
          <a:p>
            <a:fld id="{75C98292-3D9A-421B-B307-DC2AE3C5CEA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1305" y="374377"/>
            <a:ext cx="1250700" cy="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5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7" r:id="rId5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800" b="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182558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357179" indent="-174621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4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539737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712770" indent="-173034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226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1321">
          <p15:clr>
            <a:srgbClr val="F26B43"/>
          </p15:clr>
        </p15:guide>
        <p15:guide id="7" orient="horz" pos="3838">
          <p15:clr>
            <a:srgbClr val="F26B43"/>
          </p15:clr>
        </p15:guide>
        <p15:guide id="8" orient="horz" pos="41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587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Upgrade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1B56DD-1AC0-4E00-89D2-AEB9BC905AFF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816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Upgrade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Global files synchronized for 2021.0 release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An option was added to backup the solution and project files prior to upgrade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Rev target framework to 4.8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Unify HTML attributes in the HTML Helpers for “disable/disabled” attribute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Replace deprecated JQuery functions as a result of upgrading to 3.4.1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09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7974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Language Resource 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1B56DD-1AC0-4E00-89D2-AEB9BC905AFF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69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Language Resource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7147762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Resource files synchronized for 2021.0 release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“resources” folder moved to the root folder</a:t>
            </a:r>
          </a:p>
        </p:txBody>
      </p:sp>
    </p:spTree>
    <p:extLst>
      <p:ext uri="{BB962C8B-B14F-4D97-AF65-F5344CB8AC3E}">
        <p14:creationId xmlns:p14="http://schemas.microsoft.com/office/powerpoint/2010/main" val="1028376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Samples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976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Global files synchronized for 2021.0 release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Miscellaneous changes to sync with “live” screens in the application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Replace deprecated JQuery functions as a result of upgrading to 3.4.1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541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Utilities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051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Utilities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MergeISVProject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Corrected issue where not all JavaScript files were minified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Added new feature, “BinInclude.txt” file, which allows extra/additional/etc. files to be copied to deploy folder to allow asp compiler executable to function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MergeISVProject document updated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54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8044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Documentation and Tutorials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551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Documentation and Tutorials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upgrade instructions for 2020.2 to 2021.0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wizards and samples documents with correct text and images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</a:t>
            </a:r>
            <a:r>
              <a:rPr lang="en-US" b="1" dirty="0"/>
              <a:t> </a:t>
            </a:r>
            <a:r>
              <a:rPr lang="en-US" dirty="0"/>
              <a:t>CommonCore.chm file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MergeISVProject document</a:t>
            </a:r>
          </a:p>
          <a:p>
            <a:pPr lvl="1">
              <a:lnSpc>
                <a:spcPct val="150000"/>
              </a:lnSpc>
            </a:pPr>
            <a:endParaRPr lang="en-US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7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Versions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761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Web API Enhancements and Issues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313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Noteworthy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553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Noteworthy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6273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Chrome 83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Changes to synchronous behavior from events such as beforeunload and unload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Resolved by changing to async: true, hooking “pagehide” event, etc.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Disabled export/printing from sandboxed iFrames 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Resolved by adding “allow-downloads” to sandbox definitions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Subscribe events for numeric widgets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Resolved by binding @valueUpdate to ‘blur’ instead of ‘input’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Intellisense for Base Classes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Intellisense automatically removes items from completion lists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Workaround is to type “override” to view methods and then hover over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Partner reported defects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Resolved issue when Access Rights are ‘None”, yet no Security Exception thrown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Several more issues still in-progress and targeted for 2021.0 release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17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2366157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2020.2 is available in the “master” branch</a:t>
            </a:r>
          </a:p>
          <a:p>
            <a:pPr lvl="2"/>
            <a:r>
              <a:rPr lang="en-US" sz="2800" dirty="0">
                <a:solidFill>
                  <a:srgbClr val="FF0000"/>
                </a:solidFill>
              </a:rPr>
              <a:t>2021.0 is available in the “develop” branch</a:t>
            </a:r>
          </a:p>
          <a:p>
            <a:pPr lvl="2"/>
            <a:r>
              <a:rPr lang="en-US" sz="2000" dirty="0"/>
              <a:t>Archives</a:t>
            </a:r>
          </a:p>
          <a:p>
            <a:pPr lvl="2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07B3-4426-4D33-BC58-851F15C5C72A}"/>
              </a:ext>
            </a:extLst>
          </p:cNvPr>
          <p:cNvSpPr/>
          <p:nvPr/>
        </p:nvSpPr>
        <p:spPr>
          <a:xfrm>
            <a:off x="757806" y="3733101"/>
            <a:ext cx="10940218" cy="2062103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2020.1 available in “release-2020.1”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2020.0 available in “release-2020.0”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2019.2 available in “release-2019.2”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2019.1 available in “release-2019.1”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2019.0 available in “release-2019.0”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2018.2 available in “release-2018.2”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2018.1 available in “release-2018.1”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2018.0 available in “release-2018”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2017.2 available in “release-2017.2”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2017.1 available in “release-2017.1”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2017.0 available in “release-2017”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9C390-92D2-4E78-966E-93C2BCFCDB1F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GitHub Repository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AEC5DF-336E-4797-8B51-E4A406581C37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340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3"/>
            <a:ext cx="6496478" cy="4916411"/>
          </a:xfrm>
        </p:spPr>
        <p:txBody>
          <a:bodyPr numCol="1"/>
          <a:lstStyle/>
          <a:p>
            <a:pPr lvl="1">
              <a:lnSpc>
                <a:spcPct val="100000"/>
              </a:lnSpc>
            </a:pPr>
            <a:r>
              <a:rPr lang="en-US" sz="2400" dirty="0"/>
              <a:t>Sage 300 Product Manager!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Allocates capacity per release and sets roadmap for product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Contact PM regarding functionality, documentation, tutorials, enhancements, etc. </a:t>
            </a:r>
            <a:r>
              <a:rPr lang="en-US" sz="2000" b="1" i="1" dirty="0"/>
              <a:t>not in the SDK </a:t>
            </a:r>
            <a:r>
              <a:rPr lang="en-US" sz="2000" dirty="0"/>
              <a:t>that should be there to </a:t>
            </a:r>
            <a:r>
              <a:rPr lang="en-US" sz="2000" b="1" i="1" dirty="0"/>
              <a:t>better assist with efficient development practices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Architecture/Development capacity requests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We will advise, address and allocate resources within our capacity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Tracking requests on high, medium, low priority basis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The partner’s voice and feedback resounds the loudest!</a:t>
            </a:r>
          </a:p>
          <a:p>
            <a:pPr lvl="2"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1BD35F-48F4-4C7E-95DE-20D9D1104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15" y="1366943"/>
            <a:ext cx="4733925" cy="3219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CAC040-D2D9-483D-8212-2867916E9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615" y="4713105"/>
            <a:ext cx="4733925" cy="2011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47DD34-FB29-4224-9BBB-476DEE6D2FC8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needs to hear partner requests?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A59E41-B22E-474E-A29B-563746757368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709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2366157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2020 is available in the “master” branch</a:t>
            </a:r>
          </a:p>
          <a:p>
            <a:pPr lvl="2"/>
            <a:r>
              <a:rPr lang="en-US" sz="2000" dirty="0"/>
              <a:t>2020.1 is available in the “develop” branch (in-progress)</a:t>
            </a:r>
          </a:p>
          <a:p>
            <a:pPr lvl="2"/>
            <a:r>
              <a:rPr lang="en-US" sz="2000" dirty="0"/>
              <a:t>Archives</a:t>
            </a:r>
          </a:p>
          <a:p>
            <a:pPr lvl="2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07B3-4426-4D33-BC58-851F15C5C72A}"/>
              </a:ext>
            </a:extLst>
          </p:cNvPr>
          <p:cNvSpPr/>
          <p:nvPr/>
        </p:nvSpPr>
        <p:spPr>
          <a:xfrm>
            <a:off x="757806" y="3598877"/>
            <a:ext cx="10940218" cy="230832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2019.2 available in “release-2091.2”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2019.1 available in “release-2019.1”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2019.0 available in “release-2019.0”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2018.2 available in “release-2018.2”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2018.1 available in “release-2018.1”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2018.0 available in “release-2018”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2017.2 available in “release-2017.2”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2017.1 available in “release-2017.1”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2017.0 available in “release-2017”</a:t>
            </a:r>
          </a:p>
        </p:txBody>
      </p:sp>
      <p:pic>
        <p:nvPicPr>
          <p:cNvPr id="5" name="Picture 4" descr="A picture containing person, outdoor, grass, tennis&#10;&#10;Description automatically generated">
            <a:extLst>
              <a:ext uri="{FF2B5EF4-FFF2-40B4-BE49-F238E27FC236}">
                <a16:creationId xmlns:a16="http://schemas.microsoft.com/office/drawing/2014/main" id="{37F96645-8B16-4CF7-B73C-5FE8E39E8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600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2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6200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Versions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72760-37D9-43B4-9937-FBA7A1C6B576}"/>
              </a:ext>
            </a:extLst>
          </p:cNvPr>
          <p:cNvSpPr txBox="1"/>
          <p:nvPr/>
        </p:nvSpPr>
        <p:spPr>
          <a:xfrm>
            <a:off x="790043" y="1170979"/>
            <a:ext cx="9221704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Accpac.Advantage and Accpac.Advantage.Types updated from 6.7.0.0 to 6.8.0.0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.NET Target Framework updated from 4.7.2 to 4.8.0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JQuery updated from 1.11 to 3.4.1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Note: Still may update to 3.5.1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694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Wizards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409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6200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Wizards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72760-37D9-43B4-9937-FBA7A1C6B576}"/>
              </a:ext>
            </a:extLst>
          </p:cNvPr>
          <p:cNvSpPr txBox="1"/>
          <p:nvPr/>
        </p:nvSpPr>
        <p:spPr>
          <a:xfrm>
            <a:off x="790043" y="1170979"/>
            <a:ext cx="64058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Updated for 2021.0 release of the Sage 300 Web SDK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Solution Generation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Code Generation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Upgrade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Customization Wizards (Plugin and Standalone)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Language Resource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41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Solution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90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Solution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Global files synchronized for 2021.0 release</a:t>
            </a:r>
          </a:p>
        </p:txBody>
      </p:sp>
    </p:spTree>
    <p:extLst>
      <p:ext uri="{BB962C8B-B14F-4D97-AF65-F5344CB8AC3E}">
        <p14:creationId xmlns:p14="http://schemas.microsoft.com/office/powerpoint/2010/main" val="14148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8371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Code Generation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BA0CDB-5FA3-4FDB-B7EE-2C87B04AE75F}"/>
              </a:ext>
            </a:extLst>
          </p:cNvPr>
          <p:cNvCxnSpPr>
            <a:cxnSpLocks/>
          </p:cNvCxnSpPr>
          <p:nvPr/>
        </p:nvCxnSpPr>
        <p:spPr>
          <a:xfrm>
            <a:off x="1352550" y="223266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070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Code Generation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Global files synchronized for 2021.0 release</a:t>
            </a:r>
          </a:p>
        </p:txBody>
      </p:sp>
    </p:spTree>
    <p:extLst>
      <p:ext uri="{BB962C8B-B14F-4D97-AF65-F5344CB8AC3E}">
        <p14:creationId xmlns:p14="http://schemas.microsoft.com/office/powerpoint/2010/main" val="2230602064"/>
      </p:ext>
    </p:extLst>
  </p:cSld>
  <p:clrMapOvr>
    <a:masterClrMapping/>
  </p:clrMapOvr>
</p:sld>
</file>

<file path=ppt/theme/theme1.xml><?xml version="1.0" encoding="utf-8"?>
<a:theme xmlns:a="http://schemas.openxmlformats.org/drawingml/2006/main" name="1_Orange">
  <a:themeElements>
    <a:clrScheme name="Orange 1">
      <a:dk1>
        <a:srgbClr val="2B2421"/>
      </a:dk1>
      <a:lt1>
        <a:sysClr val="window" lastClr="FFFFFF"/>
      </a:lt1>
      <a:dk2>
        <a:srgbClr val="44546A"/>
      </a:dk2>
      <a:lt2>
        <a:srgbClr val="E7E6E6"/>
      </a:lt2>
      <a:accent1>
        <a:srgbClr val="FFB000"/>
      </a:accent1>
      <a:accent2>
        <a:srgbClr val="8E8A86"/>
      </a:accent2>
      <a:accent3>
        <a:srgbClr val="C6BEB8"/>
      </a:accent3>
      <a:accent4>
        <a:srgbClr val="ECE9E5"/>
      </a:accent4>
      <a:accent5>
        <a:srgbClr val="A59F98"/>
      </a:accent5>
      <a:accent6>
        <a:srgbClr val="DAD3CC"/>
      </a:accent6>
      <a:hlink>
        <a:srgbClr val="1963F6"/>
      </a:hlink>
      <a:folHlink>
        <a:srgbClr val="1963F6"/>
      </a:folHlink>
    </a:clrScheme>
    <a:fontScheme name="Sag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81E29A2-1F45-4EF4-9198-633BD3794DF4}" vid="{013C412F-4D8D-4D09-B36F-15C7E3976D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10717</TotalTime>
  <Words>672</Words>
  <Application>Microsoft Office PowerPoint</Application>
  <PresentationFormat>Widescreen</PresentationFormat>
  <Paragraphs>110</Paragraphs>
  <Slides>25</Slides>
  <Notes>3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1_Orange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Sage 300 2019.2 Web SDK Overview</dc:title>
  <dc:creator>Thomas, John</dc:creator>
  <cp:lastModifiedBy>Thomas, John</cp:lastModifiedBy>
  <cp:revision>267</cp:revision>
  <dcterms:created xsi:type="dcterms:W3CDTF">2016-07-18T14:13:16Z</dcterms:created>
  <dcterms:modified xsi:type="dcterms:W3CDTF">2020-06-09T00:24:09Z</dcterms:modified>
</cp:coreProperties>
</file>